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25"/>
  </p:notesMasterIdLst>
  <p:sldIdLst>
    <p:sldId id="374" r:id="rId2"/>
    <p:sldId id="382" r:id="rId3"/>
    <p:sldId id="387" r:id="rId4"/>
    <p:sldId id="385" r:id="rId5"/>
    <p:sldId id="384" r:id="rId6"/>
    <p:sldId id="390" r:id="rId7"/>
    <p:sldId id="395" r:id="rId8"/>
    <p:sldId id="405" r:id="rId9"/>
    <p:sldId id="404" r:id="rId10"/>
    <p:sldId id="403" r:id="rId11"/>
    <p:sldId id="402" r:id="rId12"/>
    <p:sldId id="422" r:id="rId13"/>
    <p:sldId id="423" r:id="rId14"/>
    <p:sldId id="424" r:id="rId15"/>
    <p:sldId id="415" r:id="rId16"/>
    <p:sldId id="416" r:id="rId17"/>
    <p:sldId id="417" r:id="rId18"/>
    <p:sldId id="418" r:id="rId19"/>
    <p:sldId id="419" r:id="rId20"/>
    <p:sldId id="414" r:id="rId21"/>
    <p:sldId id="401" r:id="rId22"/>
    <p:sldId id="421" r:id="rId23"/>
    <p:sldId id="42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8295"/>
    <a:srgbClr val="314C57"/>
    <a:srgbClr val="627981"/>
    <a:srgbClr val="5A7E83"/>
    <a:srgbClr val="386546"/>
    <a:srgbClr val="F2E2D2"/>
    <a:srgbClr val="CCA49C"/>
    <a:srgbClr val="F3EDE7"/>
    <a:srgbClr val="C7D4CB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009" autoAdjust="0"/>
    <p:restoredTop sz="91676" autoAdjust="0"/>
  </p:normalViewPr>
  <p:slideViewPr>
    <p:cSldViewPr snapToGrid="0">
      <p:cViewPr varScale="1">
        <p:scale>
          <a:sx n="106" d="100"/>
          <a:sy n="106" d="100"/>
        </p:scale>
        <p:origin x="136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C3DDD-10D7-4EC4-8428-504113DE5F81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C2196-85B6-428A-AE65-9B6A298EE9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8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362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2338" y="2297452"/>
            <a:ext cx="74793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Preparing to Write</a:t>
            </a:r>
            <a:r>
              <a:rPr 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a Longer Text</a:t>
            </a:r>
            <a:endParaRPr lang="en-US" sz="4800" dirty="0">
              <a:solidFill>
                <a:prstClr val="black">
                  <a:lumMod val="75000"/>
                  <a:lumOff val="25000"/>
                </a:prst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1582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322039" y="1613962"/>
            <a:ext cx="6499910" cy="3400062"/>
            <a:chOff x="1322039" y="1613962"/>
            <a:chExt cx="6499910" cy="3400062"/>
          </a:xfrm>
        </p:grpSpPr>
        <p:grpSp>
          <p:nvGrpSpPr>
            <p:cNvPr id="72" name="Group 71"/>
            <p:cNvGrpSpPr/>
            <p:nvPr/>
          </p:nvGrpSpPr>
          <p:grpSpPr>
            <a:xfrm>
              <a:off x="1322040" y="2490718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73" name="Group 72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75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76" name="Group 75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77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78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74" name="TextBox 73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Choose a topic and narrow scope</a:t>
                </a:r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1322040" y="3367474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0" name="Group 79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2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84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85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81" name="TextBox 80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Write a statement</a:t>
                </a:r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1322040" y="4244230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7" name="Group 86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9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8" name="TextBox 87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Organize and outline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1322039" y="1613962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39" name="Group 38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41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42" name="Group 41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43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44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40" name="TextBox 39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Determine genre and purpose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09504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322039" y="1613962"/>
            <a:ext cx="6499910" cy="3400062"/>
            <a:chOff x="1322039" y="1613962"/>
            <a:chExt cx="6499910" cy="3400062"/>
          </a:xfrm>
        </p:grpSpPr>
        <p:grpSp>
          <p:nvGrpSpPr>
            <p:cNvPr id="72" name="Group 71"/>
            <p:cNvGrpSpPr/>
            <p:nvPr/>
          </p:nvGrpSpPr>
          <p:grpSpPr>
            <a:xfrm>
              <a:off x="1322040" y="2490718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73" name="Group 72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75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76" name="Group 75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77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78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74" name="TextBox 73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Choose a topic and narrow scope</a:t>
                </a:r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1322040" y="3367474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0" name="Group 79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2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83" name="Group 82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84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85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81" name="TextBox 80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Write a statement</a:t>
                </a:r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1322040" y="4244230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7" name="Group 86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9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90" name="Group 89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91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92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88" name="TextBox 87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Organize and outline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1322039" y="1613962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39" name="Group 38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41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42" name="Group 41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43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44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40" name="TextBox 39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Determine genre and purpose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08375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281432" y="1659248"/>
            <a:ext cx="7141465" cy="806935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Words on paper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975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19" name="Oval 18"/>
          <p:cNvSpPr/>
          <p:nvPr/>
        </p:nvSpPr>
        <p:spPr>
          <a:xfrm>
            <a:off x="661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270859" y="1580911"/>
            <a:ext cx="7141465" cy="806935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Words on paper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270859" y="2855311"/>
            <a:ext cx="7141465" cy="806935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3598" y="1890265"/>
              <a:ext cx="7597479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Strong paragraph organization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975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18" name="Oval 17"/>
          <p:cNvSpPr/>
          <p:nvPr/>
        </p:nvSpPr>
        <p:spPr>
          <a:xfrm>
            <a:off x="653605" y="2767064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1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270859" y="1580911"/>
            <a:ext cx="7141465" cy="806935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/>
                <a:t>Words on paper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270859" y="2855311"/>
            <a:ext cx="7141465" cy="806935"/>
            <a:chOff x="542923" y="1736761"/>
            <a:chExt cx="8058154" cy="806935"/>
          </a:xfrm>
          <a:solidFill>
            <a:srgbClr val="F2E2D2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3598" y="1890265"/>
              <a:ext cx="7597479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Strong paragraph organization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975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97967" y="4145824"/>
            <a:ext cx="7141464" cy="806935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50204" y="4260768"/>
            <a:ext cx="6509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000000"/>
                </a:solidFill>
              </a:rPr>
              <a:t>Good topic sentences</a:t>
            </a:r>
          </a:p>
        </p:txBody>
      </p:sp>
      <p:sp>
        <p:nvSpPr>
          <p:cNvPr id="17" name="Oval 16"/>
          <p:cNvSpPr/>
          <p:nvPr/>
        </p:nvSpPr>
        <p:spPr>
          <a:xfrm>
            <a:off x="653605" y="4038359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53605" y="2767064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1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38845" y="1539491"/>
            <a:ext cx="7466309" cy="851266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8585" y="1749680"/>
            <a:ext cx="6386830" cy="430887"/>
          </a:xfrm>
          <a:prstGeom prst="rect">
            <a:avLst/>
          </a:prstGeom>
          <a:solidFill>
            <a:srgbClr val="F2E2D2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000000"/>
                </a:solidFill>
              </a:rPr>
              <a:t>improvements to organization and content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38845" y="1539491"/>
            <a:ext cx="7466309" cy="851266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8585" y="1749680"/>
            <a:ext cx="6386830" cy="430887"/>
          </a:xfrm>
          <a:prstGeom prst="rect">
            <a:avLst/>
          </a:prstGeom>
          <a:solidFill>
            <a:srgbClr val="F2E2D2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000000"/>
                </a:solidFill>
              </a:rPr>
              <a:t>improvements to organization and content</a:t>
            </a:r>
          </a:p>
        </p:txBody>
      </p:sp>
      <p:grpSp>
        <p:nvGrpSpPr>
          <p:cNvPr id="15" name="Group 5"/>
          <p:cNvGrpSpPr/>
          <p:nvPr/>
        </p:nvGrpSpPr>
        <p:grpSpPr>
          <a:xfrm>
            <a:off x="1471914" y="3345364"/>
            <a:ext cx="6200172" cy="1703012"/>
            <a:chOff x="2234414" y="3468029"/>
            <a:chExt cx="6200172" cy="1703012"/>
          </a:xfrm>
          <a:solidFill>
            <a:srgbClr val="5A7E83"/>
          </a:solidFill>
        </p:grpSpPr>
        <p:grpSp>
          <p:nvGrpSpPr>
            <p:cNvPr id="16" name="Group 15"/>
            <p:cNvGrpSpPr/>
            <p:nvPr/>
          </p:nvGrpSpPr>
          <p:grpSpPr>
            <a:xfrm>
              <a:off x="5894832" y="3476055"/>
              <a:ext cx="2539754" cy="1694986"/>
              <a:chOff x="5544807" y="3561081"/>
              <a:chExt cx="1486590" cy="1504455"/>
            </a:xfrm>
            <a:grpFill/>
          </p:grpSpPr>
          <p:sp>
            <p:nvSpPr>
              <p:cNvPr id="21" name="Rectangle 20"/>
              <p:cNvSpPr/>
              <p:nvPr/>
            </p:nvSpPr>
            <p:spPr>
              <a:xfrm>
                <a:off x="5544807" y="3561081"/>
                <a:ext cx="1486590" cy="1504455"/>
              </a:xfrm>
              <a:prstGeom prst="rect">
                <a:avLst/>
              </a:prstGeom>
              <a:grpFill/>
              <a:ln>
                <a:solidFill>
                  <a:srgbClr val="609197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30619" y="3823101"/>
                <a:ext cx="1116076" cy="73758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rgbClr val="FFFFFF"/>
                    </a:solidFill>
                  </a:rPr>
                  <a:t>Sequential Learner</a:t>
                </a:r>
              </a:p>
            </p:txBody>
          </p:sp>
        </p:grpSp>
        <p:sp>
          <p:nvSpPr>
            <p:cNvPr id="17" name="Rectangle 16"/>
            <p:cNvSpPr/>
            <p:nvPr/>
          </p:nvSpPr>
          <p:spPr>
            <a:xfrm>
              <a:off x="2234414" y="3468029"/>
              <a:ext cx="2539754" cy="1694986"/>
            </a:xfrm>
            <a:prstGeom prst="rect">
              <a:avLst/>
            </a:prstGeom>
            <a:grpFill/>
            <a:ln>
              <a:solidFill>
                <a:srgbClr val="609197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692696" y="3771257"/>
              <a:ext cx="1623189" cy="83099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Global</a:t>
              </a:r>
            </a:p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Learner</a:t>
              </a:r>
            </a:p>
          </p:txBody>
        </p:sp>
      </p:grpSp>
      <p:sp>
        <p:nvSpPr>
          <p:cNvPr id="23" name="Up Arrow 22"/>
          <p:cNvSpPr/>
          <p:nvPr/>
        </p:nvSpPr>
        <p:spPr>
          <a:xfrm rot="19432014" flipV="1">
            <a:off x="6010330" y="2489572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C7D4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Up Arrow 23"/>
          <p:cNvSpPr/>
          <p:nvPr/>
        </p:nvSpPr>
        <p:spPr>
          <a:xfrm rot="2167986" flipH="1" flipV="1">
            <a:off x="2835751" y="2484945"/>
            <a:ext cx="301083" cy="814039"/>
          </a:xfrm>
          <a:prstGeom prst="upArrow">
            <a:avLst>
              <a:gd name="adj1" fmla="val 27777"/>
              <a:gd name="adj2" fmla="val 50000"/>
            </a:avLst>
          </a:prstGeom>
          <a:solidFill>
            <a:srgbClr val="C7D4C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357188" y="1612191"/>
            <a:ext cx="8429625" cy="3581401"/>
            <a:chOff x="365112" y="2651741"/>
            <a:chExt cx="8443023" cy="3479006"/>
          </a:xfrm>
          <a:solidFill>
            <a:srgbClr val="5A7E83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Global Learner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FFFFF"/>
                  </a:solidFill>
                </a:rPr>
                <a:t>Sequential Learner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448465" y="2828479"/>
            <a:ext cx="2685381" cy="164592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Checking individual paragraphs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035767" y="2828479"/>
            <a:ext cx="2685381" cy="164592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Expressing the big idea</a:t>
            </a:r>
          </a:p>
        </p:txBody>
      </p:sp>
      <p:sp>
        <p:nvSpPr>
          <p:cNvPr id="18" name="Oval 17"/>
          <p:cNvSpPr/>
          <p:nvPr/>
        </p:nvSpPr>
        <p:spPr>
          <a:xfrm>
            <a:off x="4166856" y="2888422"/>
            <a:ext cx="810287" cy="905018"/>
          </a:xfrm>
          <a:prstGeom prst="ellipse">
            <a:avLst/>
          </a:prstGeom>
          <a:solidFill>
            <a:srgbClr val="F2E2D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</a:rPr>
              <a:t>or</a:t>
            </a:r>
            <a:endParaRPr lang="en-US" sz="4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472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838844" y="1591178"/>
            <a:ext cx="7466309" cy="851266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8585" y="1749680"/>
            <a:ext cx="6386830" cy="430887"/>
          </a:xfrm>
          <a:prstGeom prst="rect">
            <a:avLst/>
          </a:prstGeom>
          <a:solidFill>
            <a:srgbClr val="F2E2D2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2200" dirty="0"/>
              <a:t>improvements to organization and content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38844" y="2534041"/>
            <a:ext cx="7466309" cy="1855906"/>
            <a:chOff x="838844" y="2534041"/>
            <a:chExt cx="7466309" cy="1855906"/>
          </a:xfrm>
          <a:solidFill>
            <a:srgbClr val="5A7E83"/>
          </a:solidFill>
        </p:grpSpPr>
        <p:sp>
          <p:nvSpPr>
            <p:cNvPr id="10" name="Up Arrow Callout 9"/>
            <p:cNvSpPr/>
            <p:nvPr/>
          </p:nvSpPr>
          <p:spPr>
            <a:xfrm>
              <a:off x="838844" y="2534041"/>
              <a:ext cx="7466309" cy="1855906"/>
            </a:xfrm>
            <a:prstGeom prst="upArrowCallou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78585" y="3494500"/>
              <a:ext cx="6386830" cy="58477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FFFFF"/>
                  </a:solidFill>
                </a:rPr>
                <a:t>check grammar and assess style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248478"/>
            <a:ext cx="9144000" cy="711530"/>
            <a:chOff x="-1" y="463132"/>
            <a:chExt cx="9144000" cy="69298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Publishing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15611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4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1251229" y="2165229"/>
            <a:ext cx="7123327" cy="2127746"/>
            <a:chOff x="1222730" y="1673285"/>
            <a:chExt cx="7123327" cy="1905502"/>
          </a:xfrm>
          <a:solidFill>
            <a:srgbClr val="F2E2D2"/>
          </a:solidFill>
        </p:grpSpPr>
        <p:sp>
          <p:nvSpPr>
            <p:cNvPr id="12" name="Rounded Rectangle 11"/>
            <p:cNvSpPr/>
            <p:nvPr/>
          </p:nvSpPr>
          <p:spPr>
            <a:xfrm>
              <a:off x="1222730" y="1673285"/>
              <a:ext cx="7123327" cy="1905502"/>
            </a:xfrm>
            <a:prstGeom prst="roundRec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dirty="0"/>
            </a:p>
          </p:txBody>
        </p:sp>
        <p:grpSp>
          <p:nvGrpSpPr>
            <p:cNvPr id="5" name="Group 17"/>
            <p:cNvGrpSpPr/>
            <p:nvPr/>
          </p:nvGrpSpPr>
          <p:grpSpPr>
            <a:xfrm>
              <a:off x="1686904" y="2214385"/>
              <a:ext cx="6170219" cy="823302"/>
              <a:chOff x="4445621" y="1636617"/>
              <a:chExt cx="8283900" cy="962025"/>
            </a:xfrm>
            <a:grpFill/>
          </p:grpSpPr>
          <p:sp>
            <p:nvSpPr>
              <p:cNvPr id="19" name="Freeform 18"/>
              <p:cNvSpPr/>
              <p:nvPr/>
            </p:nvSpPr>
            <p:spPr>
              <a:xfrm>
                <a:off x="44456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5A7E83"/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Layout</a:t>
                </a:r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728339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5A7E83"/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Design </a:t>
                </a:r>
              </a:p>
            </p:txBody>
          </p:sp>
          <p:sp>
            <p:nvSpPr>
              <p:cNvPr id="21" name="Freeform 20"/>
              <p:cNvSpPr/>
              <p:nvPr/>
            </p:nvSpPr>
            <p:spPr>
              <a:xfrm>
                <a:off x="10087921" y="1636617"/>
                <a:ext cx="2641600" cy="962025"/>
              </a:xfrm>
              <a:custGeom>
                <a:avLst/>
                <a:gdLst>
                  <a:gd name="connsiteX0" fmla="*/ 0 w 2641600"/>
                  <a:gd name="connsiteY0" fmla="*/ 160341 h 962025"/>
                  <a:gd name="connsiteX1" fmla="*/ 160341 w 2641600"/>
                  <a:gd name="connsiteY1" fmla="*/ 0 h 962025"/>
                  <a:gd name="connsiteX2" fmla="*/ 2481259 w 2641600"/>
                  <a:gd name="connsiteY2" fmla="*/ 0 h 962025"/>
                  <a:gd name="connsiteX3" fmla="*/ 2641600 w 2641600"/>
                  <a:gd name="connsiteY3" fmla="*/ 160341 h 962025"/>
                  <a:gd name="connsiteX4" fmla="*/ 2641600 w 2641600"/>
                  <a:gd name="connsiteY4" fmla="*/ 801684 h 962025"/>
                  <a:gd name="connsiteX5" fmla="*/ 2481259 w 2641600"/>
                  <a:gd name="connsiteY5" fmla="*/ 962025 h 962025"/>
                  <a:gd name="connsiteX6" fmla="*/ 160341 w 2641600"/>
                  <a:gd name="connsiteY6" fmla="*/ 962025 h 962025"/>
                  <a:gd name="connsiteX7" fmla="*/ 0 w 2641600"/>
                  <a:gd name="connsiteY7" fmla="*/ 801684 h 962025"/>
                  <a:gd name="connsiteX8" fmla="*/ 0 w 2641600"/>
                  <a:gd name="connsiteY8" fmla="*/ 160341 h 9620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641600" h="962025">
                    <a:moveTo>
                      <a:pt x="0" y="160341"/>
                    </a:moveTo>
                    <a:cubicBezTo>
                      <a:pt x="0" y="71787"/>
                      <a:pt x="71787" y="0"/>
                      <a:pt x="160341" y="0"/>
                    </a:cubicBezTo>
                    <a:lnTo>
                      <a:pt x="2481259" y="0"/>
                    </a:lnTo>
                    <a:cubicBezTo>
                      <a:pt x="2569813" y="0"/>
                      <a:pt x="2641600" y="71787"/>
                      <a:pt x="2641600" y="160341"/>
                    </a:cubicBezTo>
                    <a:lnTo>
                      <a:pt x="2641600" y="801684"/>
                    </a:lnTo>
                    <a:cubicBezTo>
                      <a:pt x="2641600" y="890238"/>
                      <a:pt x="2569813" y="962025"/>
                      <a:pt x="2481259" y="962025"/>
                    </a:cubicBezTo>
                    <a:lnTo>
                      <a:pt x="160341" y="962025"/>
                    </a:lnTo>
                    <a:cubicBezTo>
                      <a:pt x="71787" y="962025"/>
                      <a:pt x="0" y="890238"/>
                      <a:pt x="0" y="801684"/>
                    </a:cubicBezTo>
                    <a:lnTo>
                      <a:pt x="0" y="160341"/>
                    </a:lnTo>
                    <a:close/>
                  </a:path>
                </a:pathLst>
              </a:custGeom>
              <a:solidFill>
                <a:srgbClr val="5A7E83"/>
              </a:solidFill>
              <a:ln>
                <a:noFill/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153642" tIns="153642" rIns="153642" bIns="153642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400" b="1" kern="1200" dirty="0">
                    <a:solidFill>
                      <a:srgbClr val="FFFFFF"/>
                    </a:solidFill>
                  </a:rPr>
                  <a:t>Format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12275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Preparing to Write a Longer Text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52613" y="1748308"/>
            <a:ext cx="7199707" cy="3006906"/>
            <a:chOff x="3105269" y="2575834"/>
            <a:chExt cx="5536521" cy="1089915"/>
          </a:xfrm>
          <a:solidFill>
            <a:srgbClr val="314C57"/>
          </a:solidFill>
        </p:grpSpPr>
        <p:sp>
          <p:nvSpPr>
            <p:cNvPr id="8" name="Freeform 7"/>
            <p:cNvSpPr/>
            <p:nvPr/>
          </p:nvSpPr>
          <p:spPr>
            <a:xfrm>
              <a:off x="3105269" y="2575834"/>
              <a:ext cx="5536521" cy="509379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dirty="0">
                  <a:solidFill>
                    <a:schemeClr val="bg1"/>
                  </a:solidFill>
                </a:rPr>
                <a:t>  Academic Writing Process</a:t>
              </a:r>
              <a:endParaRPr lang="en-US" sz="2800" kern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105269" y="3157834"/>
              <a:ext cx="5536521" cy="507915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>
                  <a:solidFill>
                    <a:schemeClr val="bg1"/>
                  </a:solidFill>
                </a:rPr>
                <a:t>  Writing Schedule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59018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Schedule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204617" y="1418485"/>
            <a:ext cx="6734762" cy="3825345"/>
            <a:chOff x="1237809" y="1386350"/>
            <a:chExt cx="6734762" cy="382534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37809" y="1386350"/>
              <a:ext cx="6734762" cy="3825345"/>
            </a:xfrm>
            <a:prstGeom prst="rect">
              <a:avLst/>
            </a:prstGeom>
          </p:spPr>
        </p:pic>
        <p:sp>
          <p:nvSpPr>
            <p:cNvPr id="10" name="Oval 9"/>
            <p:cNvSpPr/>
            <p:nvPr/>
          </p:nvSpPr>
          <p:spPr>
            <a:xfrm>
              <a:off x="5277080" y="4386150"/>
              <a:ext cx="1575412" cy="694063"/>
            </a:xfrm>
            <a:prstGeom prst="ellipse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20400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Time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659" y="1410159"/>
            <a:ext cx="3482677" cy="407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8933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Schedule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316475" y="1705557"/>
            <a:ext cx="7006666" cy="1216152"/>
            <a:chOff x="542923" y="1473431"/>
            <a:chExt cx="8058154" cy="806935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47343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24742" y="1724615"/>
              <a:ext cx="6893106" cy="285900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Leave an extra day for publishing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039926" y="3499160"/>
            <a:ext cx="7296912" cy="1216152"/>
            <a:chOff x="542923" y="1334021"/>
            <a:chExt cx="8058154" cy="806935"/>
          </a:xfrm>
          <a:solidFill>
            <a:srgbClr val="F2E2D2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33402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384819" y="1584635"/>
              <a:ext cx="7164682" cy="285900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Never wait until the last minute</a:t>
              </a:r>
            </a:p>
          </p:txBody>
        </p:sp>
      </p:grpSp>
      <p:sp>
        <p:nvSpPr>
          <p:cNvPr id="15" name="Oval 14"/>
          <p:cNvSpPr/>
          <p:nvPr/>
        </p:nvSpPr>
        <p:spPr>
          <a:xfrm>
            <a:off x="685455" y="1718525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!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85455" y="3479204"/>
            <a:ext cx="953505" cy="1215614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!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2288" cy="68677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Process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26411" y="2266898"/>
            <a:ext cx="8091173" cy="1608816"/>
            <a:chOff x="526411" y="2266898"/>
            <a:chExt cx="8091173" cy="1608816"/>
          </a:xfrm>
        </p:grpSpPr>
        <p:grpSp>
          <p:nvGrpSpPr>
            <p:cNvPr id="6" name="Group 5"/>
            <p:cNvGrpSpPr/>
            <p:nvPr/>
          </p:nvGrpSpPr>
          <p:grpSpPr>
            <a:xfrm>
              <a:off x="526411" y="2266898"/>
              <a:ext cx="8091173" cy="1608816"/>
              <a:chOff x="1057728" y="3105891"/>
              <a:chExt cx="7269927" cy="607916"/>
            </a:xfrm>
            <a:solidFill>
              <a:srgbClr val="F2E2D2"/>
            </a:solidFill>
          </p:grpSpPr>
          <p:sp>
            <p:nvSpPr>
              <p:cNvPr id="8" name="Freeform 7"/>
              <p:cNvSpPr/>
              <p:nvPr/>
            </p:nvSpPr>
            <p:spPr>
              <a:xfrm>
                <a:off x="1057728" y="3107936"/>
                <a:ext cx="1748814" cy="604282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Pre-writing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2858933" y="3110317"/>
                <a:ext cx="1756501" cy="60349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Drafting</a:t>
                </a: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4667826" y="3105958"/>
                <a:ext cx="1798545" cy="603490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Revising</a:t>
                </a:r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6518762" y="3105891"/>
                <a:ext cx="1808893" cy="60349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Publishing</a:t>
                </a:r>
              </a:p>
            </p:txBody>
          </p:sp>
        </p:grpSp>
        <p:sp>
          <p:nvSpPr>
            <p:cNvPr id="4" name="Right Arrow 3"/>
            <p:cNvSpPr/>
            <p:nvPr/>
          </p:nvSpPr>
          <p:spPr>
            <a:xfrm>
              <a:off x="2369854" y="2967843"/>
              <a:ext cx="336756" cy="216273"/>
            </a:xfrm>
            <a:prstGeom prst="rightArrow">
              <a:avLst/>
            </a:prstGeom>
            <a:solidFill>
              <a:srgbClr val="F2E2D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6435876" y="2968616"/>
              <a:ext cx="338328" cy="219456"/>
            </a:xfrm>
            <a:prstGeom prst="rightArrow">
              <a:avLst/>
            </a:prstGeom>
            <a:solidFill>
              <a:srgbClr val="F2E2D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4376590" y="2967843"/>
              <a:ext cx="338328" cy="219456"/>
            </a:xfrm>
            <a:prstGeom prst="rightArrow">
              <a:avLst/>
            </a:prstGeom>
            <a:solidFill>
              <a:srgbClr val="F2E2D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18961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Process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526411" y="2266898"/>
            <a:ext cx="8091173" cy="1608816"/>
            <a:chOff x="1057728" y="3105891"/>
            <a:chExt cx="7269927" cy="607916"/>
          </a:xfrm>
          <a:solidFill>
            <a:schemeClr val="bg1"/>
          </a:solidFill>
        </p:grpSpPr>
        <p:sp>
          <p:nvSpPr>
            <p:cNvPr id="8" name="Freeform 7"/>
            <p:cNvSpPr/>
            <p:nvPr/>
          </p:nvSpPr>
          <p:spPr>
            <a:xfrm>
              <a:off x="1057728" y="3107936"/>
              <a:ext cx="1748814" cy="604282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Pre-writing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858933" y="3110317"/>
              <a:ext cx="1756501" cy="603490"/>
            </a:xfrm>
            <a:prstGeom prst="roundRect">
              <a:avLst/>
            </a:prstGeom>
            <a:solidFill>
              <a:srgbClr val="F2E2D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Drafting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667826" y="3105958"/>
              <a:ext cx="1798545" cy="60349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Revising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518762" y="3105891"/>
              <a:ext cx="1808893" cy="60349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Publishing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0167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Writing Process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526411" y="1940999"/>
            <a:ext cx="8091173" cy="1934715"/>
            <a:chOff x="526411" y="1940999"/>
            <a:chExt cx="8091173" cy="1934715"/>
          </a:xfrm>
        </p:grpSpPr>
        <p:grpSp>
          <p:nvGrpSpPr>
            <p:cNvPr id="6" name="Group 5"/>
            <p:cNvGrpSpPr/>
            <p:nvPr/>
          </p:nvGrpSpPr>
          <p:grpSpPr>
            <a:xfrm>
              <a:off x="526411" y="2266898"/>
              <a:ext cx="8091173" cy="1608816"/>
              <a:chOff x="1057728" y="3105891"/>
              <a:chExt cx="7269927" cy="607916"/>
            </a:xfrm>
            <a:solidFill>
              <a:srgbClr val="F2E2D2"/>
            </a:solidFill>
          </p:grpSpPr>
          <p:sp>
            <p:nvSpPr>
              <p:cNvPr id="8" name="Freeform 7"/>
              <p:cNvSpPr/>
              <p:nvPr/>
            </p:nvSpPr>
            <p:spPr>
              <a:xfrm>
                <a:off x="1057728" y="3107936"/>
                <a:ext cx="1748814" cy="604282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Pre-writing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2858933" y="3110317"/>
                <a:ext cx="1756501" cy="603490"/>
              </a:xfrm>
              <a:prstGeom prst="roundRect">
                <a:avLst/>
              </a:prstGeom>
              <a:solidFill>
                <a:srgbClr val="F2E2D2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Drafting</a:t>
                </a: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4667826" y="3105958"/>
                <a:ext cx="1798545" cy="603490"/>
              </a:xfrm>
              <a:prstGeom prst="roundRect">
                <a:avLst/>
              </a:prstGeom>
              <a:solidFill>
                <a:schemeClr val="bg1"/>
              </a:solidFill>
              <a:ln w="38100"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Revising</a:t>
                </a:r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6518762" y="3105891"/>
                <a:ext cx="1808893" cy="603490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Publishing</a:t>
                </a:r>
              </a:p>
            </p:txBody>
          </p:sp>
        </p:grpSp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20510466">
              <a:off x="906450" y="1940999"/>
              <a:ext cx="2373660" cy="5340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3623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91049" y="1821746"/>
            <a:ext cx="7361898" cy="2864065"/>
            <a:chOff x="891051" y="1683315"/>
            <a:chExt cx="7361898" cy="2864065"/>
          </a:xfrm>
          <a:solidFill>
            <a:srgbClr val="F2E2D2"/>
          </a:solidFill>
        </p:grpSpPr>
        <p:grpSp>
          <p:nvGrpSpPr>
            <p:cNvPr id="4" name="Group 3"/>
            <p:cNvGrpSpPr/>
            <p:nvPr/>
          </p:nvGrpSpPr>
          <p:grpSpPr>
            <a:xfrm>
              <a:off x="891051" y="1683315"/>
              <a:ext cx="3621648" cy="2864065"/>
              <a:chOff x="2699838" y="1490238"/>
              <a:chExt cx="6201105" cy="3351694"/>
            </a:xfrm>
            <a:grpFill/>
          </p:grpSpPr>
          <p:sp>
            <p:nvSpPr>
              <p:cNvPr id="18" name="Rectangle 17"/>
              <p:cNvSpPr/>
              <p:nvPr/>
            </p:nvSpPr>
            <p:spPr>
              <a:xfrm>
                <a:off x="2699838" y="1490238"/>
                <a:ext cx="6201105" cy="3351694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3246854" y="2791678"/>
                <a:ext cx="4597859" cy="612302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800" dirty="0"/>
                  <a:t>Planning</a:t>
                </a: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4631301" y="1683315"/>
              <a:ext cx="3621648" cy="2864065"/>
              <a:chOff x="2569183" y="1490248"/>
              <a:chExt cx="6201105" cy="3351694"/>
            </a:xfrm>
            <a:grpFill/>
          </p:grpSpPr>
          <p:sp>
            <p:nvSpPr>
              <p:cNvPr id="25" name="Rectangle 24"/>
              <p:cNvSpPr/>
              <p:nvPr/>
            </p:nvSpPr>
            <p:spPr>
              <a:xfrm>
                <a:off x="2569183" y="1490248"/>
                <a:ext cx="6201105" cy="3351694"/>
              </a:xfrm>
              <a:prstGeom prst="rect">
                <a:avLst/>
              </a:prstGeom>
              <a:grpFill/>
              <a:ln w="76200">
                <a:solidFill>
                  <a:srgbClr val="62798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718538" y="2704722"/>
                <a:ext cx="3902395" cy="786239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800" dirty="0"/>
                  <a:t>Organizing</a:t>
                </a:r>
              </a:p>
            </p:txBody>
          </p:sp>
        </p:grpSp>
        <p:sp>
          <p:nvSpPr>
            <p:cNvPr id="22" name="Oval 21"/>
            <p:cNvSpPr/>
            <p:nvPr/>
          </p:nvSpPr>
          <p:spPr>
            <a:xfrm>
              <a:off x="4215301" y="2763354"/>
              <a:ext cx="713393" cy="703986"/>
            </a:xfrm>
            <a:prstGeom prst="ellipse">
              <a:avLst/>
            </a:prstGeom>
            <a:grpFill/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>
                  <a:solidFill>
                    <a:schemeClr val="tx1"/>
                  </a:solidFill>
                  <a:sym typeface="Wingdings" panose="05000000000000000000" pitchFamily="2" charset="2"/>
                </a:rPr>
                <a:t>&amp;</a:t>
              </a:r>
              <a:endParaRPr lang="en-US" sz="3600" b="1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29284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322039" y="1613962"/>
            <a:ext cx="6499910" cy="3400062"/>
            <a:chOff x="1322039" y="1613962"/>
            <a:chExt cx="6499910" cy="3400062"/>
          </a:xfrm>
        </p:grpSpPr>
        <p:grpSp>
          <p:nvGrpSpPr>
            <p:cNvPr id="72" name="Group 71"/>
            <p:cNvGrpSpPr/>
            <p:nvPr/>
          </p:nvGrpSpPr>
          <p:grpSpPr>
            <a:xfrm>
              <a:off x="1322040" y="2490718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73" name="Group 72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75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74" name="TextBox 73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Choose a topic and narrow scope</a:t>
                </a:r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1322040" y="3367474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0" name="Group 79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2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4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1" name="TextBox 80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Write a statement</a:t>
                </a:r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1322040" y="4244230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7" name="Group 86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9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8" name="TextBox 87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Organize and outline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1322039" y="1613962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39" name="Group 38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41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3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40" name="TextBox 39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Determine genre and purpose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10113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322039" y="1613962"/>
            <a:ext cx="6499910" cy="3400062"/>
            <a:chOff x="1322039" y="1613962"/>
            <a:chExt cx="6499910" cy="3400062"/>
          </a:xfrm>
        </p:grpSpPr>
        <p:grpSp>
          <p:nvGrpSpPr>
            <p:cNvPr id="72" name="Group 71"/>
            <p:cNvGrpSpPr/>
            <p:nvPr/>
          </p:nvGrpSpPr>
          <p:grpSpPr>
            <a:xfrm>
              <a:off x="1322040" y="2490718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73" name="Group 72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75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74" name="TextBox 73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Choose a topic and narrow scope</a:t>
                </a:r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1322040" y="3367474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0" name="Group 79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2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4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1" name="TextBox 80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Write a statement</a:t>
                </a:r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1322040" y="4244230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7" name="Group 86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9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8" name="TextBox 87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Organize and outline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1322039" y="1613962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39" name="Group 38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41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42" name="Group 41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43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44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40" name="TextBox 39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Determine genre and purpose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290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Pre-writing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322039" y="1613962"/>
            <a:ext cx="6499910" cy="3400062"/>
            <a:chOff x="1322039" y="1613962"/>
            <a:chExt cx="6499910" cy="3400062"/>
          </a:xfrm>
        </p:grpSpPr>
        <p:grpSp>
          <p:nvGrpSpPr>
            <p:cNvPr id="72" name="Group 71"/>
            <p:cNvGrpSpPr/>
            <p:nvPr/>
          </p:nvGrpSpPr>
          <p:grpSpPr>
            <a:xfrm>
              <a:off x="1322040" y="2490718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73" name="Group 72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75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76" name="Group 75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77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78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74" name="TextBox 73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Choose a topic and narrow scope</a:t>
                </a:r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1322040" y="3367474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0" name="Group 79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2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4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1" name="TextBox 80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Write a statement</a:t>
                </a:r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1322040" y="4244230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87" name="Group 86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89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1" name="Rectangle 18"/>
                <p:cNvSpPr/>
                <p:nvPr/>
              </p:nvSpPr>
              <p:spPr>
                <a:xfrm>
                  <a:off x="3237185" y="1707095"/>
                  <a:ext cx="924911" cy="777085"/>
                </a:xfrm>
                <a:prstGeom prst="roundRect">
                  <a:avLst/>
                </a:prstGeom>
                <a:grpFill/>
                <a:ln w="762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88" name="TextBox 87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Organize and outline</a:t>
                </a: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1322039" y="1613962"/>
              <a:ext cx="6499909" cy="769794"/>
              <a:chOff x="1501202" y="1654296"/>
              <a:chExt cx="6499909" cy="769794"/>
            </a:xfrm>
            <a:solidFill>
              <a:srgbClr val="F2E2D2"/>
            </a:solidFill>
          </p:grpSpPr>
          <p:grpSp>
            <p:nvGrpSpPr>
              <p:cNvPr id="39" name="Group 38"/>
              <p:cNvGrpSpPr/>
              <p:nvPr/>
            </p:nvGrpSpPr>
            <p:grpSpPr>
              <a:xfrm>
                <a:off x="1501202" y="1654296"/>
                <a:ext cx="6499909" cy="769794"/>
                <a:chOff x="3070595" y="1577931"/>
                <a:chExt cx="10158477" cy="1032373"/>
              </a:xfrm>
              <a:grpFill/>
            </p:grpSpPr>
            <p:sp>
              <p:nvSpPr>
                <p:cNvPr id="41" name="Rectangle 20"/>
                <p:cNvSpPr/>
                <p:nvPr/>
              </p:nvSpPr>
              <p:spPr>
                <a:xfrm>
                  <a:off x="3070595" y="1577931"/>
                  <a:ext cx="10158477" cy="1032373"/>
                </a:xfrm>
                <a:prstGeom prst="roundRect">
                  <a:avLst/>
                </a:prstGeom>
                <a:grpFill/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42" name="Group 41"/>
                <p:cNvGrpSpPr/>
                <p:nvPr/>
              </p:nvGrpSpPr>
              <p:grpSpPr>
                <a:xfrm>
                  <a:off x="3237186" y="1707095"/>
                  <a:ext cx="924911" cy="777085"/>
                  <a:chOff x="1807779" y="1678606"/>
                  <a:chExt cx="924911" cy="777085"/>
                </a:xfrm>
                <a:grpFill/>
              </p:grpSpPr>
              <p:sp>
                <p:nvSpPr>
                  <p:cNvPr id="43" name="Rectangle 18"/>
                  <p:cNvSpPr/>
                  <p:nvPr/>
                </p:nvSpPr>
                <p:spPr>
                  <a:xfrm>
                    <a:off x="1807779" y="1678606"/>
                    <a:ext cx="924911" cy="777085"/>
                  </a:xfrm>
                  <a:prstGeom prst="roundRect">
                    <a:avLst/>
                  </a:prstGeom>
                  <a:grpFill/>
                  <a:ln w="762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44" name="Picture 4" descr="C:\Users\KCLEVE~1\AppData\Local\Temp\SNAGHTML7da3cf.PNG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031012" y="1678855"/>
                    <a:ext cx="670897" cy="685376"/>
                  </a:xfrm>
                  <a:prstGeom prst="roundRect">
                    <a:avLst/>
                  </a:prstGeom>
                  <a:grpFill/>
                  <a:ln>
                    <a:noFill/>
                  </a:ln>
                  <a:extLst/>
                </p:spPr>
              </p:pic>
            </p:grpSp>
          </p:grpSp>
          <p:sp>
            <p:nvSpPr>
              <p:cNvPr id="40" name="TextBox 39"/>
              <p:cNvSpPr txBox="1"/>
              <p:nvPr/>
            </p:nvSpPr>
            <p:spPr>
              <a:xfrm>
                <a:off x="2331642" y="1808361"/>
                <a:ext cx="5217722" cy="461665"/>
              </a:xfrm>
              <a:prstGeom prst="rect">
                <a:avLst/>
              </a:prstGeom>
              <a:grpFill/>
              <a:ln w="76200">
                <a:noFill/>
              </a:ln>
            </p:spPr>
            <p:txBody>
              <a:bodyPr wrap="square" rtlCol="0" anchor="ctr">
                <a:spAutoFit/>
              </a:bodyPr>
              <a:lstStyle/>
              <a:p>
                <a:r>
                  <a:rPr lang="en-US" sz="2400" dirty="0"/>
                  <a:t>Determine genre and purpose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88753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1627</TotalTime>
  <Words>319</Words>
  <Application>Microsoft Office PowerPoint</Application>
  <PresentationFormat>On-screen Show (4:3)</PresentationFormat>
  <Paragraphs>102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Segoe Print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187</cp:revision>
  <dcterms:created xsi:type="dcterms:W3CDTF">2015-07-26T16:37:57Z</dcterms:created>
  <dcterms:modified xsi:type="dcterms:W3CDTF">2018-05-04T19:44:25Z</dcterms:modified>
</cp:coreProperties>
</file>